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1" r:id="rId5"/>
    <p:sldId id="262" r:id="rId6"/>
    <p:sldId id="263" r:id="rId7"/>
    <p:sldId id="264" r:id="rId8"/>
    <p:sldId id="265" r:id="rId9"/>
    <p:sldId id="266" r:id="rId10"/>
  </p:sldIdLst>
  <p:sldSz cx="9144000" cy="6858000" type="screen4x3"/>
  <p:notesSz cx="6865938" cy="999807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99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6" autoAdjust="0"/>
    <p:restoredTop sz="93017" autoAdjust="0"/>
  </p:normalViewPr>
  <p:slideViewPr>
    <p:cSldViewPr>
      <p:cViewPr varScale="1">
        <p:scale>
          <a:sx n="156" d="100"/>
          <a:sy n="156" d="100"/>
        </p:scale>
        <p:origin x="1944" y="13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05F70B4-C59B-421A-85A2-BF88E720B43D}" type="datetimeFigureOut">
              <a:rPr lang="ru-RU" smtClean="0"/>
              <a:t>28.10.2021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E0AB34B-1E55-42BC-A7DD-6FFE5F3BC3A5}" type="slidenum">
              <a:rPr lang="ru-RU" smtClean="0"/>
              <a:t>‹#›</a:t>
            </a:fld>
            <a:endParaRPr lang="ru-RU"/>
          </a:p>
        </p:txBody>
      </p:sp>
    </p:spTree>
    <p:extLst>
      <p:ext uri="{BB962C8B-B14F-4D97-AF65-F5344CB8AC3E}">
        <p14:creationId xmlns:p14="http://schemas.microsoft.com/office/powerpoint/2010/main" val="1113630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05F70B4-C59B-421A-85A2-BF88E720B43D}" type="datetimeFigureOut">
              <a:rPr lang="ru-RU" smtClean="0"/>
              <a:t>28.10.2021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E0AB34B-1E55-42BC-A7DD-6FFE5F3BC3A5}" type="slidenum">
              <a:rPr lang="ru-RU" smtClean="0"/>
              <a:t>‹#›</a:t>
            </a:fld>
            <a:endParaRPr lang="ru-RU"/>
          </a:p>
        </p:txBody>
      </p:sp>
    </p:spTree>
    <p:extLst>
      <p:ext uri="{BB962C8B-B14F-4D97-AF65-F5344CB8AC3E}">
        <p14:creationId xmlns:p14="http://schemas.microsoft.com/office/powerpoint/2010/main" val="641906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05F70B4-C59B-421A-85A2-BF88E720B43D}" type="datetimeFigureOut">
              <a:rPr lang="ru-RU" smtClean="0"/>
              <a:t>28.10.2021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E0AB34B-1E55-42BC-A7DD-6FFE5F3BC3A5}" type="slidenum">
              <a:rPr lang="ru-RU" smtClean="0"/>
              <a:t>‹#›</a:t>
            </a:fld>
            <a:endParaRPr lang="ru-RU"/>
          </a:p>
        </p:txBody>
      </p:sp>
    </p:spTree>
    <p:extLst>
      <p:ext uri="{BB962C8B-B14F-4D97-AF65-F5344CB8AC3E}">
        <p14:creationId xmlns:p14="http://schemas.microsoft.com/office/powerpoint/2010/main" val="4068369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05F70B4-C59B-421A-85A2-BF88E720B43D}" type="datetimeFigureOut">
              <a:rPr lang="ru-RU" smtClean="0"/>
              <a:t>28.10.2021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E0AB34B-1E55-42BC-A7DD-6FFE5F3BC3A5}" type="slidenum">
              <a:rPr lang="ru-RU" smtClean="0"/>
              <a:t>‹#›</a:t>
            </a:fld>
            <a:endParaRPr lang="ru-RU"/>
          </a:p>
        </p:txBody>
      </p:sp>
    </p:spTree>
    <p:extLst>
      <p:ext uri="{BB962C8B-B14F-4D97-AF65-F5344CB8AC3E}">
        <p14:creationId xmlns:p14="http://schemas.microsoft.com/office/powerpoint/2010/main" val="3999931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05F70B4-C59B-421A-85A2-BF88E720B43D}" type="datetimeFigureOut">
              <a:rPr lang="ru-RU" smtClean="0"/>
              <a:t>28.10.2021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E0AB34B-1E55-42BC-A7DD-6FFE5F3BC3A5}" type="slidenum">
              <a:rPr lang="ru-RU" smtClean="0"/>
              <a:t>‹#›</a:t>
            </a:fld>
            <a:endParaRPr lang="ru-RU"/>
          </a:p>
        </p:txBody>
      </p:sp>
    </p:spTree>
    <p:extLst>
      <p:ext uri="{BB962C8B-B14F-4D97-AF65-F5344CB8AC3E}">
        <p14:creationId xmlns:p14="http://schemas.microsoft.com/office/powerpoint/2010/main" val="726767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05F70B4-C59B-421A-85A2-BF88E720B43D}" type="datetimeFigureOut">
              <a:rPr lang="ru-RU" smtClean="0"/>
              <a:t>28.10.2021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E0AB34B-1E55-42BC-A7DD-6FFE5F3BC3A5}" type="slidenum">
              <a:rPr lang="ru-RU" smtClean="0"/>
              <a:t>‹#›</a:t>
            </a:fld>
            <a:endParaRPr lang="ru-RU"/>
          </a:p>
        </p:txBody>
      </p:sp>
    </p:spTree>
    <p:extLst>
      <p:ext uri="{BB962C8B-B14F-4D97-AF65-F5344CB8AC3E}">
        <p14:creationId xmlns:p14="http://schemas.microsoft.com/office/powerpoint/2010/main" val="1539813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05F70B4-C59B-421A-85A2-BF88E720B43D}" type="datetimeFigureOut">
              <a:rPr lang="ru-RU" smtClean="0"/>
              <a:t>28.10.2021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E0AB34B-1E55-42BC-A7DD-6FFE5F3BC3A5}" type="slidenum">
              <a:rPr lang="ru-RU" smtClean="0"/>
              <a:t>‹#›</a:t>
            </a:fld>
            <a:endParaRPr lang="ru-RU"/>
          </a:p>
        </p:txBody>
      </p:sp>
    </p:spTree>
    <p:extLst>
      <p:ext uri="{BB962C8B-B14F-4D97-AF65-F5344CB8AC3E}">
        <p14:creationId xmlns:p14="http://schemas.microsoft.com/office/powerpoint/2010/main" val="3531217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05F70B4-C59B-421A-85A2-BF88E720B43D}" type="datetimeFigureOut">
              <a:rPr lang="ru-RU" smtClean="0"/>
              <a:t>28.10.2021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E0AB34B-1E55-42BC-A7DD-6FFE5F3BC3A5}" type="slidenum">
              <a:rPr lang="ru-RU" smtClean="0"/>
              <a:t>‹#›</a:t>
            </a:fld>
            <a:endParaRPr lang="ru-RU"/>
          </a:p>
        </p:txBody>
      </p:sp>
    </p:spTree>
    <p:extLst>
      <p:ext uri="{BB962C8B-B14F-4D97-AF65-F5344CB8AC3E}">
        <p14:creationId xmlns:p14="http://schemas.microsoft.com/office/powerpoint/2010/main" val="600238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05F70B4-C59B-421A-85A2-BF88E720B43D}" type="datetimeFigureOut">
              <a:rPr lang="ru-RU" smtClean="0"/>
              <a:t>28.10.2021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E0AB34B-1E55-42BC-A7DD-6FFE5F3BC3A5}" type="slidenum">
              <a:rPr lang="ru-RU" smtClean="0"/>
              <a:t>‹#›</a:t>
            </a:fld>
            <a:endParaRPr lang="ru-RU"/>
          </a:p>
        </p:txBody>
      </p:sp>
    </p:spTree>
    <p:extLst>
      <p:ext uri="{BB962C8B-B14F-4D97-AF65-F5344CB8AC3E}">
        <p14:creationId xmlns:p14="http://schemas.microsoft.com/office/powerpoint/2010/main" val="583539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05F70B4-C59B-421A-85A2-BF88E720B43D}" type="datetimeFigureOut">
              <a:rPr lang="ru-RU" smtClean="0"/>
              <a:t>28.10.2021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E0AB34B-1E55-42BC-A7DD-6FFE5F3BC3A5}" type="slidenum">
              <a:rPr lang="ru-RU" smtClean="0"/>
              <a:t>‹#›</a:t>
            </a:fld>
            <a:endParaRPr lang="ru-RU"/>
          </a:p>
        </p:txBody>
      </p:sp>
    </p:spTree>
    <p:extLst>
      <p:ext uri="{BB962C8B-B14F-4D97-AF65-F5344CB8AC3E}">
        <p14:creationId xmlns:p14="http://schemas.microsoft.com/office/powerpoint/2010/main" val="1460591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05F70B4-C59B-421A-85A2-BF88E720B43D}" type="datetimeFigureOut">
              <a:rPr lang="ru-RU" smtClean="0"/>
              <a:t>28.10.2021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E0AB34B-1E55-42BC-A7DD-6FFE5F3BC3A5}" type="slidenum">
              <a:rPr lang="ru-RU" smtClean="0"/>
              <a:t>‹#›</a:t>
            </a:fld>
            <a:endParaRPr lang="ru-RU"/>
          </a:p>
        </p:txBody>
      </p:sp>
    </p:spTree>
    <p:extLst>
      <p:ext uri="{BB962C8B-B14F-4D97-AF65-F5344CB8AC3E}">
        <p14:creationId xmlns:p14="http://schemas.microsoft.com/office/powerpoint/2010/main" val="217330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F70B4-C59B-421A-85A2-BF88E720B43D}" type="datetimeFigureOut">
              <a:rPr lang="ru-RU" smtClean="0"/>
              <a:t>28.10.2021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0AB34B-1E55-42BC-A7DD-6FFE5F3BC3A5}" type="slidenum">
              <a:rPr lang="ru-RU" smtClean="0"/>
              <a:t>‹#›</a:t>
            </a:fld>
            <a:endParaRPr lang="ru-RU"/>
          </a:p>
        </p:txBody>
      </p:sp>
    </p:spTree>
    <p:extLst>
      <p:ext uri="{BB962C8B-B14F-4D97-AF65-F5344CB8AC3E}">
        <p14:creationId xmlns:p14="http://schemas.microsoft.com/office/powerpoint/2010/main" val="3024652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9.jpeg"/><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21.jpe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2.jpe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29.png"/><Relationship Id="rId5" Type="http://schemas.openxmlformats.org/officeDocument/2006/relationships/image" Target="../media/image24.png"/><Relationship Id="rId10" Type="http://schemas.openxmlformats.org/officeDocument/2006/relationships/image" Target="../media/image28.jpeg"/><Relationship Id="rId4" Type="http://schemas.openxmlformats.org/officeDocument/2006/relationships/image" Target="../media/image23.png"/><Relationship Id="rId9" Type="http://schemas.openxmlformats.org/officeDocument/2006/relationships/image" Target="../media/image27.jpe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6.jpeg"/><Relationship Id="rId4" Type="http://schemas.openxmlformats.org/officeDocument/2006/relationships/image" Target="../media/image31.jpeg"/><Relationship Id="rId9"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hyperlink" Target="mailto:stockholm@minprom.gov.ru"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mailto:info@rysslandshandel.se" TargetMode="External"/><Relationship Id="rId5" Type="http://schemas.openxmlformats.org/officeDocument/2006/relationships/image" Target="../media/image39.png"/><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https://d3n32ilufxuvd1.cloudfront.net/5bd3202ae8fd656346386204/1206656/upload-2b930ec0-dcfb-11e8-97ae-7356956d381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d3n32ilufxuvd1.cloudfront.net/5bd3202ae8fd656346386204/1220234/upload-d61654d0-e7fd-11e8-80ae-a1f874d35a6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2756" y="1340768"/>
            <a:ext cx="4388718" cy="2208892"/>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269522" y="3645024"/>
            <a:ext cx="4572000" cy="1107996"/>
          </a:xfrm>
          <a:prstGeom prst="rect">
            <a:avLst/>
          </a:prstGeom>
        </p:spPr>
        <p:txBody>
          <a:bodyPr>
            <a:spAutoFit/>
          </a:bodyPr>
          <a:lstStyle/>
          <a:p>
            <a:pPr algn="ctr" fontAlgn="base"/>
            <a:r>
              <a:rPr lang="en-US" sz="2200" b="1" dirty="0">
                <a:solidFill>
                  <a:srgbClr val="0099DA"/>
                </a:solidFill>
              </a:rPr>
              <a:t>Trade Representation</a:t>
            </a:r>
            <a:endParaRPr lang="en-US" sz="2200" dirty="0">
              <a:solidFill>
                <a:srgbClr val="0099DA"/>
              </a:solidFill>
            </a:endParaRPr>
          </a:p>
          <a:p>
            <a:pPr algn="ctr" fontAlgn="base"/>
            <a:r>
              <a:rPr lang="en-US" sz="2200" b="1" dirty="0"/>
              <a:t>of the Russian Federation</a:t>
            </a:r>
            <a:endParaRPr lang="en-US" sz="2200" dirty="0"/>
          </a:p>
          <a:p>
            <a:pPr algn="ctr" fontAlgn="base"/>
            <a:r>
              <a:rPr lang="en-US" sz="2200" b="1" dirty="0"/>
              <a:t>in the Kingdom of Sweden</a:t>
            </a:r>
            <a:endParaRPr lang="en-US" sz="2200" dirty="0"/>
          </a:p>
        </p:txBody>
      </p:sp>
      <p:sp>
        <p:nvSpPr>
          <p:cNvPr id="8" name="Прямоугольник 7"/>
          <p:cNvSpPr/>
          <p:nvPr/>
        </p:nvSpPr>
        <p:spPr>
          <a:xfrm>
            <a:off x="4003569" y="4764208"/>
            <a:ext cx="1293513" cy="338554"/>
          </a:xfrm>
          <a:prstGeom prst="rect">
            <a:avLst/>
          </a:prstGeom>
        </p:spPr>
        <p:txBody>
          <a:bodyPr wrap="square">
            <a:spAutoFit/>
          </a:bodyPr>
          <a:lstStyle/>
          <a:p>
            <a:pPr algn="ctr"/>
            <a:r>
              <a:rPr lang="sv-SE" sz="1600" i="1" dirty="0"/>
              <a:t>under the</a:t>
            </a:r>
            <a:endParaRPr lang="ru-RU" sz="1600" dirty="0"/>
          </a:p>
        </p:txBody>
      </p:sp>
      <p:sp>
        <p:nvSpPr>
          <p:cNvPr id="9" name="Прямоугольник 8"/>
          <p:cNvSpPr/>
          <p:nvPr/>
        </p:nvSpPr>
        <p:spPr>
          <a:xfrm>
            <a:off x="2321115" y="5127721"/>
            <a:ext cx="4572000" cy="646331"/>
          </a:xfrm>
          <a:prstGeom prst="rect">
            <a:avLst/>
          </a:prstGeom>
        </p:spPr>
        <p:txBody>
          <a:bodyPr>
            <a:spAutoFit/>
          </a:bodyPr>
          <a:lstStyle/>
          <a:p>
            <a:pPr algn="ctr" fontAlgn="base"/>
            <a:r>
              <a:rPr lang="en-US" dirty="0"/>
              <a:t>Ministry of Industry and Trade</a:t>
            </a:r>
          </a:p>
          <a:p>
            <a:pPr algn="ctr" fontAlgn="base"/>
            <a:r>
              <a:rPr lang="en-US" dirty="0"/>
              <a:t>of the Russian Federation</a:t>
            </a:r>
          </a:p>
        </p:txBody>
      </p:sp>
    </p:spTree>
    <p:extLst>
      <p:ext uri="{BB962C8B-B14F-4D97-AF65-F5344CB8AC3E}">
        <p14:creationId xmlns:p14="http://schemas.microsoft.com/office/powerpoint/2010/main" val="3398792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2" descr="https://d3n32ilufxuvd1.cloudfront.net/5bd3202ae8fd656346386204/1206656/upload-2b930ec0-dcfb-11e8-97ae-7356956d381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467544" y="1124745"/>
            <a:ext cx="8208912" cy="369332"/>
          </a:xfrm>
          <a:prstGeom prst="rect">
            <a:avLst/>
          </a:prstGeom>
        </p:spPr>
        <p:txBody>
          <a:bodyPr wrap="square">
            <a:spAutoFit/>
          </a:bodyPr>
          <a:lstStyle/>
          <a:p>
            <a:pPr algn="ctr"/>
            <a:r>
              <a:rPr lang="en-US" b="1" dirty="0">
                <a:solidFill>
                  <a:srgbClr val="0099DA"/>
                </a:solidFill>
              </a:rPr>
              <a:t>Brief History of Mutual Trade and Economic Relations (1910s-1930s)</a:t>
            </a:r>
            <a:endParaRPr lang="ru-RU" dirty="0">
              <a:solidFill>
                <a:srgbClr val="0099DA"/>
              </a:solidFill>
            </a:endParaRPr>
          </a:p>
        </p:txBody>
      </p:sp>
      <p:sp>
        <p:nvSpPr>
          <p:cNvPr id="6" name="Прямоугольник 5"/>
          <p:cNvSpPr/>
          <p:nvPr/>
        </p:nvSpPr>
        <p:spPr>
          <a:xfrm>
            <a:off x="323528" y="1638325"/>
            <a:ext cx="3888432" cy="2062103"/>
          </a:xfrm>
          <a:prstGeom prst="rect">
            <a:avLst/>
          </a:prstGeom>
        </p:spPr>
        <p:txBody>
          <a:bodyPr wrap="square">
            <a:spAutoFit/>
          </a:bodyPr>
          <a:lstStyle/>
          <a:p>
            <a:pPr algn="just"/>
            <a:r>
              <a:rPr lang="en-US" sz="1600" b="1" dirty="0"/>
              <a:t>On May 27, 1918</a:t>
            </a:r>
            <a:r>
              <a:rPr lang="en-US" sz="1600" dirty="0"/>
              <a:t> Plenipotentiary representative of the RSFSR V. </a:t>
            </a:r>
            <a:r>
              <a:rPr lang="en-US" sz="1600" dirty="0" err="1"/>
              <a:t>Vorovsky</a:t>
            </a:r>
            <a:r>
              <a:rPr lang="en-US" sz="1600" dirty="0"/>
              <a:t> signed a contract with the Swedish company Jensen &amp; Co. for the sale of thousands of tons of hemp. Sweden was the first western country that resumed trade with Russia, and the share of imports from Sweden in 1920 amounted to 26% of the total imports.</a:t>
            </a:r>
            <a:endParaRPr lang="ru-RU" sz="1600" dirty="0"/>
          </a:p>
        </p:txBody>
      </p:sp>
      <p:sp>
        <p:nvSpPr>
          <p:cNvPr id="7" name="Прямоугольник 6"/>
          <p:cNvSpPr/>
          <p:nvPr/>
        </p:nvSpPr>
        <p:spPr>
          <a:xfrm>
            <a:off x="323528" y="3669065"/>
            <a:ext cx="3888432" cy="1569660"/>
          </a:xfrm>
          <a:prstGeom prst="rect">
            <a:avLst/>
          </a:prstGeom>
        </p:spPr>
        <p:txBody>
          <a:bodyPr wrap="square">
            <a:spAutoFit/>
          </a:bodyPr>
          <a:lstStyle/>
          <a:p>
            <a:pPr algn="just"/>
            <a:r>
              <a:rPr lang="en-US" sz="1600" b="1" dirty="0"/>
              <a:t>In October 1927,</a:t>
            </a:r>
            <a:r>
              <a:rPr lang="en-US" sz="1600" dirty="0"/>
              <a:t> the Convention between the USSR and Sweden «On the Legal Status of the Trade Representation of the USSR in Sweden» was signed. This Soviet-Swedish foreign trade legal basis gave impetus to the development of mutual trade.</a:t>
            </a:r>
            <a:endParaRPr lang="ru-RU" sz="1600" dirty="0"/>
          </a:p>
        </p:txBody>
      </p:sp>
      <p:pic>
        <p:nvPicPr>
          <p:cNvPr id="14" name="Объект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0925" y="1763291"/>
            <a:ext cx="2349399" cy="1650848"/>
          </a:xfrm>
          <a:prstGeom prst="rect">
            <a:avLst/>
          </a:prstGeom>
        </p:spPr>
      </p:pic>
      <p:pic>
        <p:nvPicPr>
          <p:cNvPr id="15" name="Объект 6"/>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6674668" y="1763291"/>
            <a:ext cx="2370957" cy="1650848"/>
          </a:xfrm>
        </p:spPr>
      </p:pic>
      <p:pic>
        <p:nvPicPr>
          <p:cNvPr id="16" name="Рисунок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0044" y="3552622"/>
            <a:ext cx="2360280" cy="1631798"/>
          </a:xfrm>
          <a:prstGeom prst="rect">
            <a:avLst/>
          </a:prstGeom>
        </p:spPr>
      </p:pic>
      <p:pic>
        <p:nvPicPr>
          <p:cNvPr id="17" name="Рисунок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83251" y="3552623"/>
            <a:ext cx="2353789" cy="1631798"/>
          </a:xfrm>
          <a:prstGeom prst="rect">
            <a:avLst/>
          </a:prstGeom>
        </p:spPr>
      </p:pic>
      <p:pic>
        <p:nvPicPr>
          <p:cNvPr id="3074" name="Picture 2" descr="https://d3n32ilufxuvd1.cloudfront.net/5bd3202ae8fd656346386204/1206656/upload-b2d92d40-dd11-11e8-b933-c95db53a5e13.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7544" y="6021288"/>
            <a:ext cx="635218" cy="397011"/>
          </a:xfrm>
          <a:prstGeom prst="rect">
            <a:avLst/>
          </a:prstGeom>
          <a:noFill/>
          <a:extLst>
            <a:ext uri="{909E8E84-426E-40DD-AFC4-6F175D3DCCD1}">
              <a14:hiddenFill xmlns:a14="http://schemas.microsoft.com/office/drawing/2010/main">
                <a:solidFill>
                  <a:srgbClr val="FFFFFF"/>
                </a:solidFill>
              </a14:hiddenFill>
            </a:ext>
          </a:extLst>
        </p:spPr>
      </p:pic>
      <p:sp>
        <p:nvSpPr>
          <p:cNvPr id="18" name="Прямоугольник 17"/>
          <p:cNvSpPr/>
          <p:nvPr/>
        </p:nvSpPr>
        <p:spPr>
          <a:xfrm>
            <a:off x="1142124" y="5949280"/>
            <a:ext cx="6157604" cy="523220"/>
          </a:xfrm>
          <a:prstGeom prst="rect">
            <a:avLst/>
          </a:prstGeom>
        </p:spPr>
        <p:txBody>
          <a:bodyPr wrap="square">
            <a:spAutoFit/>
          </a:bodyPr>
          <a:lstStyle/>
          <a:p>
            <a:pPr fontAlgn="base"/>
            <a:r>
              <a:rPr lang="en-US" sz="1400" i="1" dirty="0"/>
              <a:t>Trade Representation of the Russian Federation in the Kingdom of Sweden </a:t>
            </a:r>
            <a:endParaRPr lang="en-US" sz="1400" dirty="0"/>
          </a:p>
          <a:p>
            <a:pPr fontAlgn="base"/>
            <a:r>
              <a:rPr lang="en-US" sz="1400" i="1" dirty="0"/>
              <a:t>Ministry of Industry and Trade of the Russian Federation</a:t>
            </a:r>
            <a:endParaRPr lang="en-US" sz="1400" dirty="0"/>
          </a:p>
        </p:txBody>
      </p:sp>
    </p:spTree>
    <p:extLst>
      <p:ext uri="{BB962C8B-B14F-4D97-AF65-F5344CB8AC3E}">
        <p14:creationId xmlns:p14="http://schemas.microsoft.com/office/powerpoint/2010/main" val="1249685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2" descr="https://d3n32ilufxuvd1.cloudfront.net/5bd3202ae8fd656346386204/1206656/upload-2b930ec0-dcfb-11e8-97ae-7356956d381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467544" y="1124745"/>
            <a:ext cx="8208912" cy="369332"/>
          </a:xfrm>
          <a:prstGeom prst="rect">
            <a:avLst/>
          </a:prstGeom>
        </p:spPr>
        <p:txBody>
          <a:bodyPr wrap="square">
            <a:spAutoFit/>
          </a:bodyPr>
          <a:lstStyle/>
          <a:p>
            <a:pPr algn="ctr"/>
            <a:r>
              <a:rPr lang="en-US" b="1" dirty="0">
                <a:solidFill>
                  <a:srgbClr val="0099DA"/>
                </a:solidFill>
              </a:rPr>
              <a:t>Brief History of Mutual Trade and Economic Relations (1940s-1980s)</a:t>
            </a:r>
            <a:endParaRPr lang="ru-RU" dirty="0">
              <a:solidFill>
                <a:srgbClr val="0099DA"/>
              </a:solidFill>
            </a:endParaRPr>
          </a:p>
        </p:txBody>
      </p:sp>
      <p:sp>
        <p:nvSpPr>
          <p:cNvPr id="8" name="Прямоугольник 7"/>
          <p:cNvSpPr/>
          <p:nvPr/>
        </p:nvSpPr>
        <p:spPr>
          <a:xfrm>
            <a:off x="323528" y="1638325"/>
            <a:ext cx="3888432" cy="2062103"/>
          </a:xfrm>
          <a:prstGeom prst="rect">
            <a:avLst/>
          </a:prstGeom>
        </p:spPr>
        <p:txBody>
          <a:bodyPr wrap="square">
            <a:spAutoFit/>
          </a:bodyPr>
          <a:lstStyle/>
          <a:p>
            <a:pPr algn="just"/>
            <a:r>
              <a:rPr lang="en-US" sz="1600" b="1" dirty="0"/>
              <a:t>During the Second World War</a:t>
            </a:r>
            <a:r>
              <a:rPr lang="en-US" sz="1600" dirty="0"/>
              <a:t>, an agreement on trade and payments between the USSR and Sweden was signed, as well as an agreement on granting the USSR a loan to pay for Soviet orders placed in Sweden. The Trade representation obtained the right to issue bills for payment of goods supplied during the war from Sweden to the USSR.</a:t>
            </a:r>
            <a:endParaRPr lang="ru-RU" sz="1600" dirty="0"/>
          </a:p>
        </p:txBody>
      </p:sp>
      <p:sp>
        <p:nvSpPr>
          <p:cNvPr id="10" name="Прямоугольник 9"/>
          <p:cNvSpPr/>
          <p:nvPr/>
        </p:nvSpPr>
        <p:spPr>
          <a:xfrm>
            <a:off x="323528" y="3726557"/>
            <a:ext cx="3888432" cy="1569660"/>
          </a:xfrm>
          <a:prstGeom prst="rect">
            <a:avLst/>
          </a:prstGeom>
        </p:spPr>
        <p:txBody>
          <a:bodyPr wrap="square">
            <a:spAutoFit/>
          </a:bodyPr>
          <a:lstStyle/>
          <a:p>
            <a:pPr algn="just"/>
            <a:r>
              <a:rPr lang="en-US" sz="1600" dirty="0"/>
              <a:t>The </a:t>
            </a:r>
            <a:r>
              <a:rPr lang="en-US" sz="1600" b="1" dirty="0"/>
              <a:t>1970s</a:t>
            </a:r>
            <a:r>
              <a:rPr lang="en-US" sz="1600" dirty="0"/>
              <a:t> marked a new Long-Term Trade Agreement for the period 1971-1975 which was signed between the USSR and Sweden. This fundamental document reflected the desire of the parties to develop bilateral trade.</a:t>
            </a:r>
            <a:endParaRPr lang="ru-RU" sz="1600" dirty="0"/>
          </a:p>
        </p:txBody>
      </p:sp>
      <p:pic>
        <p:nvPicPr>
          <p:cNvPr id="15" name="Picture 2" descr="https://d3n32ilufxuvd1.cloudfront.net/5bd3202ae8fd656346386204/1206656/upload-b2d92d40-dd11-11e8-b933-c95db53a5e1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6021288"/>
            <a:ext cx="635218" cy="397011"/>
          </a:xfrm>
          <a:prstGeom prst="rect">
            <a:avLst/>
          </a:prstGeom>
          <a:noFill/>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1142124" y="5949280"/>
            <a:ext cx="6157604" cy="523220"/>
          </a:xfrm>
          <a:prstGeom prst="rect">
            <a:avLst/>
          </a:prstGeom>
        </p:spPr>
        <p:txBody>
          <a:bodyPr wrap="square">
            <a:spAutoFit/>
          </a:bodyPr>
          <a:lstStyle/>
          <a:p>
            <a:pPr fontAlgn="base"/>
            <a:r>
              <a:rPr lang="en-US" sz="1400" i="1" dirty="0"/>
              <a:t>Trade Representation of the Russian Federation in the Kingdom of Sweden </a:t>
            </a:r>
            <a:endParaRPr lang="en-US" sz="1400" dirty="0"/>
          </a:p>
          <a:p>
            <a:pPr fontAlgn="base"/>
            <a:r>
              <a:rPr lang="en-US" sz="1400" i="1" dirty="0"/>
              <a:t>Ministry of Industry and Trade of the Russian Federation</a:t>
            </a:r>
            <a:endParaRPr lang="en-US" sz="1400" dirty="0"/>
          </a:p>
        </p:txBody>
      </p:sp>
      <p:pic>
        <p:nvPicPr>
          <p:cNvPr id="19" name="Рисунок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9367" y="3552622"/>
            <a:ext cx="2370957" cy="1631798"/>
          </a:xfrm>
          <a:prstGeom prst="rect">
            <a:avLst/>
          </a:prstGeom>
        </p:spPr>
      </p:pic>
      <p:pic>
        <p:nvPicPr>
          <p:cNvPr id="20" name="Рисунок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74668" y="1769021"/>
            <a:ext cx="2370957" cy="1645118"/>
          </a:xfrm>
          <a:prstGeom prst="rect">
            <a:avLst/>
          </a:prstGeom>
        </p:spPr>
      </p:pic>
      <p:pic>
        <p:nvPicPr>
          <p:cNvPr id="21" name="Рисунок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74668" y="3552623"/>
            <a:ext cx="2370957" cy="1631798"/>
          </a:xfrm>
          <a:prstGeom prst="rect">
            <a:avLst/>
          </a:prstGeom>
        </p:spPr>
      </p:pic>
      <p:pic>
        <p:nvPicPr>
          <p:cNvPr id="23" name="Объект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10045" y="1782341"/>
            <a:ext cx="2360279" cy="1631798"/>
          </a:xfrm>
          <a:prstGeom prst="rect">
            <a:avLst/>
          </a:prstGeom>
        </p:spPr>
      </p:pic>
    </p:spTree>
    <p:extLst>
      <p:ext uri="{BB962C8B-B14F-4D97-AF65-F5344CB8AC3E}">
        <p14:creationId xmlns:p14="http://schemas.microsoft.com/office/powerpoint/2010/main" val="3567114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2" descr="https://d3n32ilufxuvd1.cloudfront.net/5bd3202ae8fd656346386204/1206656/upload-2b930ec0-dcfb-11e8-97ae-7356956d381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467544" y="1124745"/>
            <a:ext cx="8208912" cy="369332"/>
          </a:xfrm>
          <a:prstGeom prst="rect">
            <a:avLst/>
          </a:prstGeom>
        </p:spPr>
        <p:txBody>
          <a:bodyPr wrap="square">
            <a:spAutoFit/>
          </a:bodyPr>
          <a:lstStyle/>
          <a:p>
            <a:pPr algn="ctr"/>
            <a:r>
              <a:rPr lang="en-US" b="1" dirty="0">
                <a:solidFill>
                  <a:srgbClr val="0099DA"/>
                </a:solidFill>
              </a:rPr>
              <a:t>Brief History of Mutual Trade and Economic Relations (1990s-2010s)</a:t>
            </a:r>
            <a:endParaRPr lang="ru-RU" dirty="0">
              <a:solidFill>
                <a:srgbClr val="0099DA"/>
              </a:solidFill>
            </a:endParaRPr>
          </a:p>
        </p:txBody>
      </p:sp>
      <p:sp>
        <p:nvSpPr>
          <p:cNvPr id="7" name="Прямоугольник 6"/>
          <p:cNvSpPr/>
          <p:nvPr/>
        </p:nvSpPr>
        <p:spPr>
          <a:xfrm>
            <a:off x="323528" y="1638325"/>
            <a:ext cx="3888432" cy="2308324"/>
          </a:xfrm>
          <a:prstGeom prst="rect">
            <a:avLst/>
          </a:prstGeom>
        </p:spPr>
        <p:txBody>
          <a:bodyPr wrap="square">
            <a:spAutoFit/>
          </a:bodyPr>
          <a:lstStyle/>
          <a:p>
            <a:pPr algn="just"/>
            <a:r>
              <a:rPr lang="en-US" sz="1600" dirty="0"/>
              <a:t>The stagnation of the </a:t>
            </a:r>
            <a:r>
              <a:rPr lang="en-US" sz="1600" b="1" dirty="0"/>
              <a:t>1990s</a:t>
            </a:r>
            <a:r>
              <a:rPr lang="en-US" sz="1600" dirty="0"/>
              <a:t> was replaced by a rise in bilateral trade, which we had observed before the European sanctions were imposed. During this period such well-known Swedish companies as IKEA, H&amp;M, Volvo, </a:t>
            </a:r>
            <a:r>
              <a:rPr lang="en-US" sz="1600" dirty="0" err="1"/>
              <a:t>Scania</a:t>
            </a:r>
            <a:r>
              <a:rPr lang="en-US" sz="1600" dirty="0"/>
              <a:t>, ABB, Alfa Laval, Ericsson, </a:t>
            </a:r>
            <a:r>
              <a:rPr lang="en-US" sz="1600" dirty="0" err="1"/>
              <a:t>Oriflame</a:t>
            </a:r>
            <a:r>
              <a:rPr lang="en-US" sz="1600" dirty="0"/>
              <a:t>, SCA, AstraZeneca entered the Russian market and many of them launched in Russia.</a:t>
            </a:r>
            <a:endParaRPr lang="ru-RU" sz="1600" dirty="0"/>
          </a:p>
        </p:txBody>
      </p:sp>
      <p:sp>
        <p:nvSpPr>
          <p:cNvPr id="8" name="Прямоугольник 7"/>
          <p:cNvSpPr/>
          <p:nvPr/>
        </p:nvSpPr>
        <p:spPr>
          <a:xfrm>
            <a:off x="323528" y="3854891"/>
            <a:ext cx="3888432" cy="1815882"/>
          </a:xfrm>
          <a:prstGeom prst="rect">
            <a:avLst/>
          </a:prstGeom>
        </p:spPr>
        <p:txBody>
          <a:bodyPr wrap="square">
            <a:spAutoFit/>
          </a:bodyPr>
          <a:lstStyle/>
          <a:p>
            <a:pPr algn="just"/>
            <a:r>
              <a:rPr lang="en-US" sz="1600" dirty="0"/>
              <a:t>After the introduction of sanctions against Russia in </a:t>
            </a:r>
            <a:r>
              <a:rPr lang="en-US" sz="1600" b="1" dirty="0"/>
              <a:t>2014</a:t>
            </a:r>
            <a:r>
              <a:rPr lang="en-US" sz="1600" dirty="0"/>
              <a:t>, mutual trade and investments have been declining, but the business circles of both continue to show cautious interest in joint projects. More than 600 Swedish companies are currently operating in Russia.</a:t>
            </a:r>
            <a:endParaRPr lang="ru-RU" sz="1600" dirty="0"/>
          </a:p>
        </p:txBody>
      </p:sp>
      <p:pic>
        <p:nvPicPr>
          <p:cNvPr id="13" name="Picture 2" descr="https://d3n32ilufxuvd1.cloudfront.net/5bd3202ae8fd656346386204/1206656/upload-b2d92d40-dd11-11e8-b933-c95db53a5e1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6021288"/>
            <a:ext cx="635218" cy="397011"/>
          </a:xfrm>
          <a:prstGeom prst="rect">
            <a:avLst/>
          </a:prstGeom>
          <a:noFill/>
          <a:extLst>
            <a:ext uri="{909E8E84-426E-40DD-AFC4-6F175D3DCCD1}">
              <a14:hiddenFill xmlns:a14="http://schemas.microsoft.com/office/drawing/2010/main">
                <a:solidFill>
                  <a:srgbClr val="FFFFFF"/>
                </a:solidFill>
              </a14:hiddenFill>
            </a:ext>
          </a:extLst>
        </p:spPr>
      </p:pic>
      <p:sp>
        <p:nvSpPr>
          <p:cNvPr id="14" name="Прямоугольник 13"/>
          <p:cNvSpPr/>
          <p:nvPr/>
        </p:nvSpPr>
        <p:spPr>
          <a:xfrm>
            <a:off x="1142124" y="5949280"/>
            <a:ext cx="6157604" cy="523220"/>
          </a:xfrm>
          <a:prstGeom prst="rect">
            <a:avLst/>
          </a:prstGeom>
        </p:spPr>
        <p:txBody>
          <a:bodyPr wrap="square">
            <a:spAutoFit/>
          </a:bodyPr>
          <a:lstStyle/>
          <a:p>
            <a:pPr fontAlgn="base"/>
            <a:r>
              <a:rPr lang="en-US" sz="1400" i="1" dirty="0"/>
              <a:t>Trade Representation of the Russian Federation in the Kingdom of Sweden </a:t>
            </a:r>
            <a:endParaRPr lang="en-US" sz="1400" dirty="0"/>
          </a:p>
          <a:p>
            <a:pPr fontAlgn="base"/>
            <a:r>
              <a:rPr lang="en-US" sz="1400" i="1" dirty="0"/>
              <a:t>Ministry of Industry and Trade of the Russian Federation</a:t>
            </a:r>
            <a:endParaRPr lang="en-US" sz="1400" dirty="0"/>
          </a:p>
        </p:txBody>
      </p:sp>
      <p:pic>
        <p:nvPicPr>
          <p:cNvPr id="16" name="Рисунок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0045" y="3561331"/>
            <a:ext cx="2360280" cy="1631798"/>
          </a:xfrm>
          <a:prstGeom prst="rect">
            <a:avLst/>
          </a:prstGeom>
        </p:spPr>
      </p:pic>
      <p:pic>
        <p:nvPicPr>
          <p:cNvPr id="17" name="Рисунок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3076" y="1782341"/>
            <a:ext cx="2357249" cy="1631798"/>
          </a:xfrm>
          <a:prstGeom prst="rect">
            <a:avLst/>
          </a:prstGeom>
        </p:spPr>
      </p:pic>
      <p:pic>
        <p:nvPicPr>
          <p:cNvPr id="28" name="Объект 14"/>
          <p:cNvPicPr>
            <a:picLocks noGrp="1" noChangeAspect="1"/>
          </p:cNvPicPr>
          <p:nvPr>
            <p:ph idx="1"/>
          </p:nvPr>
        </p:nvPicPr>
        <p:blipFill>
          <a:blip r:embed="rId6" cstate="print">
            <a:extLst>
              <a:ext uri="{28A0092B-C50C-407E-A947-70E740481C1C}">
                <a14:useLocalDpi xmlns:a14="http://schemas.microsoft.com/office/drawing/2010/main" val="0"/>
              </a:ext>
            </a:extLst>
          </a:blip>
          <a:stretch>
            <a:fillRect/>
          </a:stretch>
        </p:blipFill>
        <p:spPr>
          <a:xfrm>
            <a:off x="6674667" y="3561331"/>
            <a:ext cx="2370957" cy="1631798"/>
          </a:xfrm>
        </p:spPr>
      </p:pic>
      <p:pic>
        <p:nvPicPr>
          <p:cNvPr id="29" name="Рисунок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74668" y="1782341"/>
            <a:ext cx="2370958" cy="1631798"/>
          </a:xfrm>
          <a:prstGeom prst="rect">
            <a:avLst/>
          </a:prstGeom>
        </p:spPr>
      </p:pic>
    </p:spTree>
    <p:extLst>
      <p:ext uri="{BB962C8B-B14F-4D97-AF65-F5344CB8AC3E}">
        <p14:creationId xmlns:p14="http://schemas.microsoft.com/office/powerpoint/2010/main" val="2629202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Рисунок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0926" y="3861048"/>
            <a:ext cx="4824698" cy="1966122"/>
          </a:xfrm>
          <a:prstGeom prst="rect">
            <a:avLst/>
          </a:prstGeom>
        </p:spPr>
      </p:pic>
      <p:pic>
        <p:nvPicPr>
          <p:cNvPr id="4" name="Picture 2" descr="https://d3n32ilufxuvd1.cloudfront.net/5bd3202ae8fd656346386204/1206656/upload-2b930ec0-dcfb-11e8-97ae-7356956d381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Объект 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4219570" y="1782340"/>
            <a:ext cx="2360280" cy="1646660"/>
          </a:xfrm>
        </p:spPr>
      </p:pic>
      <p:pic>
        <p:nvPicPr>
          <p:cNvPr id="17" name="Рисунок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21485" y="3566286"/>
            <a:ext cx="4835579" cy="1950946"/>
          </a:xfrm>
          <a:prstGeom prst="rect">
            <a:avLst/>
          </a:prstGeom>
        </p:spPr>
      </p:pic>
      <p:sp>
        <p:nvSpPr>
          <p:cNvPr id="6" name="Прямоугольник 5"/>
          <p:cNvSpPr/>
          <p:nvPr/>
        </p:nvSpPr>
        <p:spPr>
          <a:xfrm>
            <a:off x="467544" y="1124745"/>
            <a:ext cx="8208912" cy="369332"/>
          </a:xfrm>
          <a:prstGeom prst="rect">
            <a:avLst/>
          </a:prstGeom>
        </p:spPr>
        <p:txBody>
          <a:bodyPr wrap="square">
            <a:spAutoFit/>
          </a:bodyPr>
          <a:lstStyle/>
          <a:p>
            <a:pPr algn="ctr"/>
            <a:r>
              <a:rPr lang="en-US" b="1" dirty="0">
                <a:solidFill>
                  <a:srgbClr val="0099DA"/>
                </a:solidFill>
              </a:rPr>
              <a:t>Trade Representation of the Russian Federation in the Kingdom of Sweden</a:t>
            </a:r>
            <a:endParaRPr lang="ru-RU" dirty="0">
              <a:solidFill>
                <a:srgbClr val="0099DA"/>
              </a:solidFill>
            </a:endParaRPr>
          </a:p>
        </p:txBody>
      </p:sp>
      <p:sp>
        <p:nvSpPr>
          <p:cNvPr id="7" name="Прямоугольник 6"/>
          <p:cNvSpPr/>
          <p:nvPr/>
        </p:nvSpPr>
        <p:spPr>
          <a:xfrm>
            <a:off x="323528" y="1638325"/>
            <a:ext cx="3888432" cy="1323439"/>
          </a:xfrm>
          <a:prstGeom prst="rect">
            <a:avLst/>
          </a:prstGeom>
        </p:spPr>
        <p:txBody>
          <a:bodyPr wrap="square">
            <a:spAutoFit/>
          </a:bodyPr>
          <a:lstStyle/>
          <a:p>
            <a:pPr algn="just"/>
            <a:r>
              <a:rPr lang="en-US" sz="1600" dirty="0"/>
              <a:t>The Trade Representation is an </a:t>
            </a:r>
            <a:r>
              <a:rPr lang="en-US" sz="1600" b="1" dirty="0"/>
              <a:t>integral part of the diplomatic mission </a:t>
            </a:r>
            <a:r>
              <a:rPr lang="en-US" sz="1600" dirty="0"/>
              <a:t>of the Russian Federation in Sweden but is subordinated directly to the Ministry of Industry and Trade of the Russian Federation.</a:t>
            </a:r>
            <a:endParaRPr lang="ru-RU" sz="1600" dirty="0"/>
          </a:p>
        </p:txBody>
      </p:sp>
      <p:sp>
        <p:nvSpPr>
          <p:cNvPr id="8" name="Прямоугольник 7"/>
          <p:cNvSpPr/>
          <p:nvPr/>
        </p:nvSpPr>
        <p:spPr>
          <a:xfrm>
            <a:off x="323528" y="3899037"/>
            <a:ext cx="3888432" cy="1323439"/>
          </a:xfrm>
          <a:prstGeom prst="rect">
            <a:avLst/>
          </a:prstGeom>
        </p:spPr>
        <p:txBody>
          <a:bodyPr wrap="square">
            <a:spAutoFit/>
          </a:bodyPr>
          <a:lstStyle/>
          <a:p>
            <a:pPr algn="just"/>
            <a:r>
              <a:rPr lang="en-US" sz="1600" dirty="0"/>
              <a:t>The Trade Representation provides assistance in the </a:t>
            </a:r>
            <a:r>
              <a:rPr lang="en-US" sz="1600" b="1" dirty="0"/>
              <a:t>trade and economic collaboration</a:t>
            </a:r>
            <a:r>
              <a:rPr lang="en-US" sz="1600" dirty="0"/>
              <a:t> between the Russian and the Swedish official bodies, individuals and legal entities.</a:t>
            </a:r>
            <a:endParaRPr lang="ru-RU" sz="1600" dirty="0"/>
          </a:p>
        </p:txBody>
      </p:sp>
      <p:sp>
        <p:nvSpPr>
          <p:cNvPr id="9" name="Прямоугольник 8"/>
          <p:cNvSpPr/>
          <p:nvPr/>
        </p:nvSpPr>
        <p:spPr>
          <a:xfrm>
            <a:off x="323528" y="2884233"/>
            <a:ext cx="3888432" cy="1077218"/>
          </a:xfrm>
          <a:prstGeom prst="rect">
            <a:avLst/>
          </a:prstGeom>
        </p:spPr>
        <p:txBody>
          <a:bodyPr wrap="square">
            <a:spAutoFit/>
          </a:bodyPr>
          <a:lstStyle/>
          <a:p>
            <a:pPr algn="just"/>
            <a:r>
              <a:rPr lang="en-US" sz="1600" dirty="0"/>
              <a:t>It acts according to the Convention from </a:t>
            </a:r>
            <a:r>
              <a:rPr lang="en-US" sz="1600" b="1" dirty="0"/>
              <a:t>October 8, 1927</a:t>
            </a:r>
            <a:r>
              <a:rPr lang="en-US" sz="1600" dirty="0"/>
              <a:t> between the USSR and Sweden about the legal statute of the Trade Representation in Sweden.</a:t>
            </a:r>
            <a:endParaRPr lang="ru-RU" sz="1600" dirty="0"/>
          </a:p>
        </p:txBody>
      </p:sp>
      <p:pic>
        <p:nvPicPr>
          <p:cNvPr id="14" name="Picture 2" descr="https://d3n32ilufxuvd1.cloudfront.net/5bd3202ae8fd656346386204/1206656/upload-b2d92d40-dd11-11e8-b933-c95db53a5e13.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7544" y="6021288"/>
            <a:ext cx="635218" cy="397011"/>
          </a:xfrm>
          <a:prstGeom prst="rect">
            <a:avLst/>
          </a:prstGeom>
          <a:noFill/>
          <a:extLst>
            <a:ext uri="{909E8E84-426E-40DD-AFC4-6F175D3DCCD1}">
              <a14:hiddenFill xmlns:a14="http://schemas.microsoft.com/office/drawing/2010/main">
                <a:solidFill>
                  <a:srgbClr val="FFFFFF"/>
                </a:solidFill>
              </a14:hiddenFill>
            </a:ext>
          </a:extLst>
        </p:spPr>
      </p:pic>
      <p:sp>
        <p:nvSpPr>
          <p:cNvPr id="15" name="Прямоугольник 14"/>
          <p:cNvSpPr/>
          <p:nvPr/>
        </p:nvSpPr>
        <p:spPr>
          <a:xfrm>
            <a:off x="1142124" y="5949280"/>
            <a:ext cx="6157604" cy="523220"/>
          </a:xfrm>
          <a:prstGeom prst="rect">
            <a:avLst/>
          </a:prstGeom>
        </p:spPr>
        <p:txBody>
          <a:bodyPr wrap="square">
            <a:spAutoFit/>
          </a:bodyPr>
          <a:lstStyle/>
          <a:p>
            <a:pPr fontAlgn="base"/>
            <a:r>
              <a:rPr lang="en-US" sz="1400" i="1" dirty="0"/>
              <a:t>Trade Representation of the Russian Federation in the Kingdom of Sweden </a:t>
            </a:r>
            <a:endParaRPr lang="en-US" sz="1400" dirty="0"/>
          </a:p>
          <a:p>
            <a:pPr fontAlgn="base"/>
            <a:r>
              <a:rPr lang="en-US" sz="1400" i="1" dirty="0"/>
              <a:t>Ministry of Industry and Trade of the Russian Federation</a:t>
            </a:r>
            <a:endParaRPr lang="en-US" sz="1400" dirty="0"/>
          </a:p>
        </p:txBody>
      </p:sp>
      <p:pic>
        <p:nvPicPr>
          <p:cNvPr id="16" name="Рисунок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84192" y="1782340"/>
            <a:ext cx="2370957" cy="1646660"/>
          </a:xfrm>
          <a:prstGeom prst="rect">
            <a:avLst/>
          </a:prstGeom>
        </p:spPr>
      </p:pic>
    </p:spTree>
    <p:extLst>
      <p:ext uri="{BB962C8B-B14F-4D97-AF65-F5344CB8AC3E}">
        <p14:creationId xmlns:p14="http://schemas.microsoft.com/office/powerpoint/2010/main" val="711443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2" descr="https://d3n32ilufxuvd1.cloudfront.net/5bd3202ae8fd656346386204/1206656/upload-2b930ec0-dcfb-11e8-97ae-7356956d381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467544" y="1124745"/>
            <a:ext cx="8208912" cy="369332"/>
          </a:xfrm>
          <a:prstGeom prst="rect">
            <a:avLst/>
          </a:prstGeom>
        </p:spPr>
        <p:txBody>
          <a:bodyPr wrap="square">
            <a:spAutoFit/>
          </a:bodyPr>
          <a:lstStyle/>
          <a:p>
            <a:pPr algn="ctr"/>
            <a:r>
              <a:rPr lang="sv-SE" b="1" dirty="0">
                <a:solidFill>
                  <a:srgbClr val="0099DA"/>
                </a:solidFill>
              </a:rPr>
              <a:t>Kubikenborg Aluminium (Kubal)</a:t>
            </a:r>
            <a:endParaRPr lang="ru-RU" dirty="0">
              <a:solidFill>
                <a:srgbClr val="0099DA"/>
              </a:solidFill>
            </a:endParaRPr>
          </a:p>
        </p:txBody>
      </p:sp>
      <p:sp>
        <p:nvSpPr>
          <p:cNvPr id="10" name="Прямоугольник 9"/>
          <p:cNvSpPr/>
          <p:nvPr/>
        </p:nvSpPr>
        <p:spPr>
          <a:xfrm>
            <a:off x="323528" y="1638325"/>
            <a:ext cx="3888432" cy="4170372"/>
          </a:xfrm>
          <a:prstGeom prst="rect">
            <a:avLst/>
          </a:prstGeom>
        </p:spPr>
        <p:txBody>
          <a:bodyPr wrap="square">
            <a:spAutoFit/>
          </a:bodyPr>
          <a:lstStyle/>
          <a:p>
            <a:pPr algn="just" fontAlgn="base"/>
            <a:r>
              <a:rPr lang="en-US" sz="1600" dirty="0" err="1"/>
              <a:t>Kubal</a:t>
            </a:r>
            <a:r>
              <a:rPr lang="en-US" sz="1600" dirty="0"/>
              <a:t> is one of the </a:t>
            </a:r>
            <a:r>
              <a:rPr lang="en-US" sz="1600" b="1" dirty="0"/>
              <a:t>largest industrial facilities in Sweden</a:t>
            </a:r>
            <a:r>
              <a:rPr lang="en-US" sz="1600" dirty="0"/>
              <a:t> and the only primary aluminum producer in the country.</a:t>
            </a:r>
          </a:p>
          <a:p>
            <a:pPr algn="just" fontAlgn="base"/>
            <a:endParaRPr lang="en-US" sz="300" dirty="0"/>
          </a:p>
          <a:p>
            <a:pPr algn="just" fontAlgn="base"/>
            <a:endParaRPr lang="en-US" sz="300" dirty="0"/>
          </a:p>
          <a:p>
            <a:pPr algn="just" fontAlgn="base"/>
            <a:r>
              <a:rPr lang="en-US" sz="1600" dirty="0"/>
              <a:t>To meet the new European environmental legislation and improve performance the plant was successfully modernized 2008-2010. The overall </a:t>
            </a:r>
            <a:r>
              <a:rPr lang="en-US" sz="1600" b="1" dirty="0"/>
              <a:t>investment of </a:t>
            </a:r>
            <a:r>
              <a:rPr lang="en-US" sz="1600" dirty="0"/>
              <a:t>UC </a:t>
            </a:r>
            <a:r>
              <a:rPr lang="en-US" sz="1600" b="1" dirty="0"/>
              <a:t>RUSAL</a:t>
            </a:r>
            <a:r>
              <a:rPr lang="en-US" sz="1600" dirty="0"/>
              <a:t> into this project amounts to over $200 </a:t>
            </a:r>
            <a:r>
              <a:rPr lang="en-US" sz="1600" dirty="0" err="1"/>
              <a:t>mln</a:t>
            </a:r>
            <a:r>
              <a:rPr lang="en-US" sz="1600" dirty="0"/>
              <a:t>.</a:t>
            </a:r>
          </a:p>
          <a:p>
            <a:pPr algn="just" fontAlgn="base"/>
            <a:endParaRPr lang="en-US" sz="300" dirty="0"/>
          </a:p>
          <a:p>
            <a:pPr algn="just" fontAlgn="base"/>
            <a:r>
              <a:rPr lang="en-US" sz="1600" dirty="0"/>
              <a:t>Now the production capacity of </a:t>
            </a:r>
            <a:r>
              <a:rPr lang="en-US" sz="1600" dirty="0" err="1"/>
              <a:t>Kubal</a:t>
            </a:r>
            <a:r>
              <a:rPr lang="en-US" sz="1600" dirty="0"/>
              <a:t> is </a:t>
            </a:r>
            <a:r>
              <a:rPr lang="en-US" sz="1600" b="1" dirty="0"/>
              <a:t>135,000</a:t>
            </a:r>
            <a:r>
              <a:rPr lang="en-US" sz="1600" dirty="0"/>
              <a:t> </a:t>
            </a:r>
            <a:r>
              <a:rPr lang="en-US" sz="1600" b="1" dirty="0" err="1"/>
              <a:t>tonnes</a:t>
            </a:r>
            <a:r>
              <a:rPr lang="en-US" sz="1600" dirty="0"/>
              <a:t> of saleable aluminum per annum, which satisfies half of all demand in Sweden. Approximately 50% of aluminum produced is supplied to customers in Sweden, and the remaining 50% goes to European customers.</a:t>
            </a:r>
          </a:p>
        </p:txBody>
      </p:sp>
      <p:pic>
        <p:nvPicPr>
          <p:cNvPr id="13" name="Picture 2" descr="https://d3n32ilufxuvd1.cloudfront.net/5bd3202ae8fd656346386204/1206656/upload-b2d92d40-dd11-11e8-b933-c95db53a5e1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6021288"/>
            <a:ext cx="635218" cy="397011"/>
          </a:xfrm>
          <a:prstGeom prst="rect">
            <a:avLst/>
          </a:prstGeom>
          <a:noFill/>
          <a:extLst>
            <a:ext uri="{909E8E84-426E-40DD-AFC4-6F175D3DCCD1}">
              <a14:hiddenFill xmlns:a14="http://schemas.microsoft.com/office/drawing/2010/main">
                <a:solidFill>
                  <a:srgbClr val="FFFFFF"/>
                </a:solidFill>
              </a14:hiddenFill>
            </a:ext>
          </a:extLst>
        </p:spPr>
      </p:pic>
      <p:sp>
        <p:nvSpPr>
          <p:cNvPr id="14" name="Прямоугольник 13"/>
          <p:cNvSpPr/>
          <p:nvPr/>
        </p:nvSpPr>
        <p:spPr>
          <a:xfrm>
            <a:off x="1142124" y="5949280"/>
            <a:ext cx="6157604" cy="523220"/>
          </a:xfrm>
          <a:prstGeom prst="rect">
            <a:avLst/>
          </a:prstGeom>
        </p:spPr>
        <p:txBody>
          <a:bodyPr wrap="square">
            <a:spAutoFit/>
          </a:bodyPr>
          <a:lstStyle/>
          <a:p>
            <a:pPr fontAlgn="base"/>
            <a:r>
              <a:rPr lang="en-US" sz="1400" i="1" dirty="0"/>
              <a:t>Trade Representation of the Russian Federation in the Kingdom of Sweden </a:t>
            </a:r>
            <a:endParaRPr lang="en-US" sz="1400" dirty="0"/>
          </a:p>
          <a:p>
            <a:pPr fontAlgn="base"/>
            <a:r>
              <a:rPr lang="en-US" sz="1400" i="1" dirty="0"/>
              <a:t>Ministry of Industry and Trade of the Russian Federation</a:t>
            </a:r>
            <a:endParaRPr lang="en-US" sz="1400" dirty="0"/>
          </a:p>
        </p:txBody>
      </p:sp>
      <p:pic>
        <p:nvPicPr>
          <p:cNvPr id="18" name="Рисунок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8344" y="6007516"/>
            <a:ext cx="1008112" cy="498778"/>
          </a:xfrm>
          <a:prstGeom prst="rect">
            <a:avLst/>
          </a:prstGeom>
        </p:spPr>
      </p:pic>
      <p:pic>
        <p:nvPicPr>
          <p:cNvPr id="16" name="Рисунок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20926" y="1758044"/>
            <a:ext cx="4824698" cy="1965468"/>
          </a:xfrm>
          <a:prstGeom prst="rect">
            <a:avLst/>
          </a:prstGeom>
        </p:spPr>
      </p:pic>
      <p:pic>
        <p:nvPicPr>
          <p:cNvPr id="15" name="Рисунок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20926" y="3861048"/>
            <a:ext cx="4824698" cy="1966122"/>
          </a:xfrm>
          <a:prstGeom prst="rect">
            <a:avLst/>
          </a:prstGeom>
        </p:spPr>
      </p:pic>
    </p:spTree>
    <p:extLst>
      <p:ext uri="{BB962C8B-B14F-4D97-AF65-F5344CB8AC3E}">
        <p14:creationId xmlns:p14="http://schemas.microsoft.com/office/powerpoint/2010/main" val="1098736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2" descr="https://d3n32ilufxuvd1.cloudfront.net/5bd3202ae8fd656346386204/1206656/upload-2b930ec0-dcfb-11e8-97ae-7356956d381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Объект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9512" y="1734117"/>
            <a:ext cx="2304724" cy="1573360"/>
          </a:xfrm>
        </p:spPr>
      </p:pic>
      <p:sp>
        <p:nvSpPr>
          <p:cNvPr id="6" name="Прямоугольник 5"/>
          <p:cNvSpPr/>
          <p:nvPr/>
        </p:nvSpPr>
        <p:spPr>
          <a:xfrm>
            <a:off x="467544" y="1124745"/>
            <a:ext cx="8208912" cy="369332"/>
          </a:xfrm>
          <a:prstGeom prst="rect">
            <a:avLst/>
          </a:prstGeom>
        </p:spPr>
        <p:txBody>
          <a:bodyPr wrap="square">
            <a:spAutoFit/>
          </a:bodyPr>
          <a:lstStyle/>
          <a:p>
            <a:pPr algn="ctr"/>
            <a:r>
              <a:rPr lang="sv-SE" b="1" dirty="0">
                <a:solidFill>
                  <a:srgbClr val="0099DA"/>
                </a:solidFill>
              </a:rPr>
              <a:t>Priority Markets (part 1)</a:t>
            </a:r>
            <a:endParaRPr lang="ru-RU" dirty="0">
              <a:solidFill>
                <a:srgbClr val="0099DA"/>
              </a:solidFill>
            </a:endParaRPr>
          </a:p>
        </p:txBody>
      </p:sp>
      <p:sp>
        <p:nvSpPr>
          <p:cNvPr id="5" name="Прямоугольник 4"/>
          <p:cNvSpPr/>
          <p:nvPr/>
        </p:nvSpPr>
        <p:spPr>
          <a:xfrm>
            <a:off x="5004048" y="1638325"/>
            <a:ext cx="4572000" cy="4524315"/>
          </a:xfrm>
          <a:prstGeom prst="rect">
            <a:avLst/>
          </a:prstGeom>
        </p:spPr>
        <p:txBody>
          <a:bodyPr>
            <a:spAutoFit/>
          </a:bodyPr>
          <a:lstStyle/>
          <a:p>
            <a:pPr fontAlgn="base"/>
            <a:r>
              <a:rPr lang="sv-SE" sz="1500" b="1" dirty="0">
                <a:solidFill>
                  <a:srgbClr val="FF0000"/>
                </a:solidFill>
              </a:rPr>
              <a:t>1. Automotive Industry</a:t>
            </a:r>
            <a:endParaRPr lang="sv-SE" sz="1500" dirty="0">
              <a:solidFill>
                <a:srgbClr val="FF0000"/>
              </a:solidFill>
            </a:endParaRPr>
          </a:p>
          <a:p>
            <a:pPr fontAlgn="base"/>
            <a:r>
              <a:rPr lang="sv-SE" sz="1600" dirty="0"/>
              <a:t> </a:t>
            </a:r>
            <a:r>
              <a:rPr lang="sv-SE" sz="1450" dirty="0"/>
              <a:t>a) all-terrain vehicles</a:t>
            </a:r>
          </a:p>
          <a:p>
            <a:pPr fontAlgn="base"/>
            <a:r>
              <a:rPr lang="sv-SE" sz="1450" dirty="0"/>
              <a:t> b) cars and LCVs</a:t>
            </a:r>
          </a:p>
          <a:p>
            <a:pPr fontAlgn="base"/>
            <a:r>
              <a:rPr lang="sv-SE" sz="1450" dirty="0"/>
              <a:t> c) automotive components</a:t>
            </a:r>
          </a:p>
          <a:p>
            <a:pPr fontAlgn="base"/>
            <a:endParaRPr lang="sv-SE" sz="400" dirty="0"/>
          </a:p>
          <a:p>
            <a:pPr fontAlgn="base"/>
            <a:r>
              <a:rPr lang="sv-SE" sz="1500" b="1" dirty="0">
                <a:solidFill>
                  <a:srgbClr val="FF0000"/>
                </a:solidFill>
              </a:rPr>
              <a:t>2. Shipbuilding</a:t>
            </a:r>
            <a:endParaRPr lang="sv-SE" sz="1500" dirty="0">
              <a:solidFill>
                <a:srgbClr val="FF0000"/>
              </a:solidFill>
            </a:endParaRPr>
          </a:p>
          <a:p>
            <a:pPr fontAlgn="base"/>
            <a:r>
              <a:rPr lang="sv-SE" sz="1450" dirty="0"/>
              <a:t> a) small boats</a:t>
            </a:r>
          </a:p>
          <a:p>
            <a:pPr fontAlgn="base"/>
            <a:r>
              <a:rPr lang="sv-SE" sz="1450" dirty="0"/>
              <a:t> b) hydrofoil ships</a:t>
            </a:r>
          </a:p>
          <a:p>
            <a:pPr fontAlgn="base"/>
            <a:r>
              <a:rPr lang="sv-SE" sz="1450" dirty="0"/>
              <a:t> c) hovercrafts</a:t>
            </a:r>
          </a:p>
          <a:p>
            <a:pPr fontAlgn="base"/>
            <a:endParaRPr lang="sv-SE" sz="400" dirty="0"/>
          </a:p>
          <a:p>
            <a:pPr lvl="0" fontAlgn="base"/>
            <a:r>
              <a:rPr lang="sv-SE" sz="1500" b="1" dirty="0">
                <a:solidFill>
                  <a:srgbClr val="FF0000"/>
                </a:solidFill>
              </a:rPr>
              <a:t>3. Recycling Technologies</a:t>
            </a:r>
            <a:endParaRPr lang="sv-SE" sz="1500" dirty="0">
              <a:solidFill>
                <a:srgbClr val="FF0000"/>
              </a:solidFill>
            </a:endParaRPr>
          </a:p>
          <a:p>
            <a:pPr lvl="0" fontAlgn="base"/>
            <a:r>
              <a:rPr lang="sv-SE" sz="1450" dirty="0">
                <a:solidFill>
                  <a:prstClr val="black"/>
                </a:solidFill>
              </a:rPr>
              <a:t> a) separate collection and utilization</a:t>
            </a:r>
          </a:p>
          <a:p>
            <a:pPr lvl="0" fontAlgn="base"/>
            <a:r>
              <a:rPr lang="sv-SE" sz="1450" dirty="0">
                <a:solidFill>
                  <a:prstClr val="black"/>
                </a:solidFill>
              </a:rPr>
              <a:t> b) </a:t>
            </a:r>
            <a:r>
              <a:rPr lang="en-US" sz="1450" dirty="0">
                <a:solidFill>
                  <a:prstClr val="black"/>
                </a:solidFill>
              </a:rPr>
              <a:t>waste</a:t>
            </a:r>
            <a:r>
              <a:rPr lang="ru-RU" sz="1450" dirty="0">
                <a:solidFill>
                  <a:prstClr val="black"/>
                </a:solidFill>
              </a:rPr>
              <a:t> </a:t>
            </a:r>
            <a:r>
              <a:rPr lang="sv-SE" sz="1450" dirty="0">
                <a:solidFill>
                  <a:prstClr val="black"/>
                </a:solidFill>
              </a:rPr>
              <a:t>landfill</a:t>
            </a:r>
            <a:r>
              <a:rPr lang="en-US" sz="1450" dirty="0">
                <a:solidFill>
                  <a:prstClr val="black"/>
                </a:solidFill>
              </a:rPr>
              <a:t>s </a:t>
            </a:r>
            <a:r>
              <a:rPr lang="sv-SE" sz="1450" dirty="0">
                <a:solidFill>
                  <a:prstClr val="black"/>
                </a:solidFill>
              </a:rPr>
              <a:t>reclamation</a:t>
            </a:r>
          </a:p>
          <a:p>
            <a:pPr fontAlgn="base"/>
            <a:endParaRPr lang="sv-SE" sz="400" dirty="0"/>
          </a:p>
          <a:p>
            <a:pPr fontAlgn="base"/>
            <a:r>
              <a:rPr lang="sv-SE" sz="1500" b="1" dirty="0">
                <a:solidFill>
                  <a:srgbClr val="FF0000"/>
                </a:solidFill>
              </a:rPr>
              <a:t>4. Construction materials</a:t>
            </a:r>
            <a:endParaRPr lang="sv-SE" sz="1500" dirty="0">
              <a:solidFill>
                <a:srgbClr val="FF0000"/>
              </a:solidFill>
            </a:endParaRPr>
          </a:p>
          <a:p>
            <a:pPr fontAlgn="base"/>
            <a:r>
              <a:rPr lang="sv-SE" sz="1600" dirty="0"/>
              <a:t> </a:t>
            </a:r>
            <a:r>
              <a:rPr lang="sv-SE" sz="1450" dirty="0"/>
              <a:t>a) dry mix</a:t>
            </a:r>
          </a:p>
          <a:p>
            <a:pPr fontAlgn="base"/>
            <a:r>
              <a:rPr lang="sv-SE" sz="1450" dirty="0"/>
              <a:t> b) wooden frames and plywood</a:t>
            </a:r>
          </a:p>
          <a:p>
            <a:pPr fontAlgn="base"/>
            <a:r>
              <a:rPr lang="sv-SE" sz="1450" dirty="0"/>
              <a:t> </a:t>
            </a:r>
            <a:r>
              <a:rPr lang="sv-SE" sz="400" dirty="0"/>
              <a:t> </a:t>
            </a:r>
            <a:r>
              <a:rPr lang="sv-SE" sz="1450" dirty="0"/>
              <a:t>c) lightning equipment</a:t>
            </a:r>
          </a:p>
          <a:p>
            <a:pPr fontAlgn="base"/>
            <a:r>
              <a:rPr lang="sv-SE" sz="1450" dirty="0"/>
              <a:t> d) facade panel</a:t>
            </a:r>
          </a:p>
          <a:p>
            <a:pPr fontAlgn="base"/>
            <a:r>
              <a:rPr lang="sv-SE" sz="1450" dirty="0"/>
              <a:t> e) microfiber materials</a:t>
            </a:r>
          </a:p>
          <a:p>
            <a:pPr fontAlgn="base"/>
            <a:r>
              <a:rPr lang="sv-SE" sz="1450" dirty="0"/>
              <a:t> </a:t>
            </a:r>
            <a:r>
              <a:rPr lang="sv-SE" sz="1100" dirty="0"/>
              <a:t> </a:t>
            </a:r>
            <a:r>
              <a:rPr lang="sv-SE" sz="1450" dirty="0"/>
              <a:t>f) materials for wooden house building</a:t>
            </a:r>
          </a:p>
        </p:txBody>
      </p:sp>
      <p:pic>
        <p:nvPicPr>
          <p:cNvPr id="9218" name="Picture 2" descr="https://d3n32ilufxuvd1.cloudfront.net/5bd3202ae8fd656346386204/1206656/upload-30a5c340-dd1d-11e8-bb4d-c17464aa0f1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2319" y="1777796"/>
            <a:ext cx="1440161" cy="643092"/>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s://d3n32ilufxuvd1.cloudfront.net/5bd3202ae8fd656346386204/1206656/upload-50409540-dd1d-11e8-bd2f-b55598b35388.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2319" y="2599194"/>
            <a:ext cx="1413385" cy="662524"/>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pic>
        <p:nvPicPr>
          <p:cNvPr id="9222" name="Picture 6" descr="https://d3n32ilufxuvd1.cloudfront.net/5bd3202ae8fd656346386204/1220236/upload-43fceb60-e7f6-11e8-b1b9-bb74745c57fd.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72938" y="4653137"/>
            <a:ext cx="959264" cy="105726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d3n32ilufxuvd1.cloudfront.net/5bd3202ae8fd656346386204/1206656/upload-b2d92d40-dd11-11e8-b933-c95db53a5e13.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7544" y="6021288"/>
            <a:ext cx="635218" cy="397011"/>
          </a:xfrm>
          <a:prstGeom prst="rect">
            <a:avLst/>
          </a:prstGeom>
          <a:noFill/>
          <a:extLst>
            <a:ext uri="{909E8E84-426E-40DD-AFC4-6F175D3DCCD1}">
              <a14:hiddenFill xmlns:a14="http://schemas.microsoft.com/office/drawing/2010/main">
                <a:solidFill>
                  <a:srgbClr val="FFFFFF"/>
                </a:solidFill>
              </a14:hiddenFill>
            </a:ext>
          </a:extLst>
        </p:spPr>
      </p:pic>
      <p:sp>
        <p:nvSpPr>
          <p:cNvPr id="14" name="Прямоугольник 13"/>
          <p:cNvSpPr/>
          <p:nvPr/>
        </p:nvSpPr>
        <p:spPr>
          <a:xfrm>
            <a:off x="1142124" y="5949280"/>
            <a:ext cx="6157604" cy="523220"/>
          </a:xfrm>
          <a:prstGeom prst="rect">
            <a:avLst/>
          </a:prstGeom>
        </p:spPr>
        <p:txBody>
          <a:bodyPr wrap="square">
            <a:spAutoFit/>
          </a:bodyPr>
          <a:lstStyle/>
          <a:p>
            <a:pPr fontAlgn="base"/>
            <a:r>
              <a:rPr lang="en-US" sz="1400" i="1" dirty="0"/>
              <a:t>Trade Representation of the Russian Federation in the Kingdom of Sweden </a:t>
            </a:r>
            <a:endParaRPr lang="en-US" sz="1400" dirty="0"/>
          </a:p>
          <a:p>
            <a:pPr fontAlgn="base"/>
            <a:r>
              <a:rPr lang="en-US" sz="1400" i="1" dirty="0"/>
              <a:t>Ministry of Industry and Trade of the Russian Federation</a:t>
            </a:r>
            <a:endParaRPr lang="en-US" sz="1400" dirty="0"/>
          </a:p>
        </p:txBody>
      </p:sp>
      <p:pic>
        <p:nvPicPr>
          <p:cNvPr id="9" name="Рисунок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9512" y="3535661"/>
            <a:ext cx="2304724" cy="1591870"/>
          </a:xfrm>
          <a:prstGeom prst="rect">
            <a:avLst/>
          </a:prstGeom>
        </p:spPr>
      </p:pic>
      <p:pic>
        <p:nvPicPr>
          <p:cNvPr id="15" name="Рисунок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27784" y="3543281"/>
            <a:ext cx="2304256" cy="1578777"/>
          </a:xfrm>
          <a:prstGeom prst="rect">
            <a:avLst/>
          </a:prstGeom>
        </p:spPr>
      </p:pic>
      <p:pic>
        <p:nvPicPr>
          <p:cNvPr id="16" name="Рисунок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627784" y="1736778"/>
            <a:ext cx="2304236" cy="1570699"/>
          </a:xfrm>
          <a:prstGeom prst="rect">
            <a:avLst/>
          </a:prstGeom>
        </p:spPr>
      </p:pic>
      <p:pic>
        <p:nvPicPr>
          <p:cNvPr id="1026" name="Picture 2" descr="https://d3n32ilufxuvd1.cloudfront.net/5bd3202ae8fd656346386204/1207685/upload-f2d9a547-e0d4-489a-b27a-7a24c8c3dcb8.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091648" y="3543281"/>
            <a:ext cx="734359" cy="903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888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https://d3n32ilufxuvd1.cloudfront.net/5bd3202ae8fd656346386204/1206656/upload-2b930ec0-dcfb-11e8-97ae-7356956d381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Объект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2182" y="1729383"/>
            <a:ext cx="2292054" cy="1560214"/>
          </a:xfrm>
        </p:spPr>
      </p:pic>
      <p:pic>
        <p:nvPicPr>
          <p:cNvPr id="11" name="Рисунок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1232" y="3536337"/>
            <a:ext cx="2309996" cy="1587337"/>
          </a:xfrm>
          <a:prstGeom prst="rect">
            <a:avLst/>
          </a:prstGeom>
        </p:spPr>
      </p:pic>
      <p:pic>
        <p:nvPicPr>
          <p:cNvPr id="16" name="Рисунок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27784" y="1729383"/>
            <a:ext cx="2304236" cy="1573360"/>
          </a:xfrm>
          <a:prstGeom prst="rect">
            <a:avLst/>
          </a:prstGeom>
        </p:spPr>
      </p:pic>
      <p:sp>
        <p:nvSpPr>
          <p:cNvPr id="6" name="Прямоугольник 5"/>
          <p:cNvSpPr/>
          <p:nvPr/>
        </p:nvSpPr>
        <p:spPr>
          <a:xfrm>
            <a:off x="467544" y="1124745"/>
            <a:ext cx="8208912" cy="369332"/>
          </a:xfrm>
          <a:prstGeom prst="rect">
            <a:avLst/>
          </a:prstGeom>
        </p:spPr>
        <p:txBody>
          <a:bodyPr wrap="square">
            <a:spAutoFit/>
          </a:bodyPr>
          <a:lstStyle/>
          <a:p>
            <a:pPr algn="ctr"/>
            <a:r>
              <a:rPr lang="sv-SE" b="1" dirty="0">
                <a:solidFill>
                  <a:srgbClr val="0099DA"/>
                </a:solidFill>
              </a:rPr>
              <a:t>Priority Markets</a:t>
            </a:r>
            <a:r>
              <a:rPr lang="sv-SE" b="1" dirty="0"/>
              <a:t> </a:t>
            </a:r>
            <a:r>
              <a:rPr lang="sv-SE" b="1" dirty="0">
                <a:solidFill>
                  <a:srgbClr val="0099DA"/>
                </a:solidFill>
              </a:rPr>
              <a:t>(part 2)</a:t>
            </a:r>
            <a:endParaRPr lang="ru-RU" b="1" dirty="0">
              <a:solidFill>
                <a:srgbClr val="0099DA"/>
              </a:solidFill>
            </a:endParaRPr>
          </a:p>
        </p:txBody>
      </p:sp>
      <p:sp>
        <p:nvSpPr>
          <p:cNvPr id="7" name="Прямоугольник 6"/>
          <p:cNvSpPr/>
          <p:nvPr/>
        </p:nvSpPr>
        <p:spPr>
          <a:xfrm>
            <a:off x="5004048" y="1638325"/>
            <a:ext cx="4572000" cy="4231928"/>
          </a:xfrm>
          <a:prstGeom prst="rect">
            <a:avLst/>
          </a:prstGeom>
        </p:spPr>
        <p:txBody>
          <a:bodyPr>
            <a:spAutoFit/>
          </a:bodyPr>
          <a:lstStyle/>
          <a:p>
            <a:pPr fontAlgn="base"/>
            <a:r>
              <a:rPr lang="sv-SE" sz="1500" b="1" dirty="0">
                <a:solidFill>
                  <a:srgbClr val="FF0000"/>
                </a:solidFill>
              </a:rPr>
              <a:t>5. Attracting Swedish Tourists to Russia</a:t>
            </a:r>
            <a:endParaRPr lang="sv-SE" sz="1500" dirty="0">
              <a:solidFill>
                <a:srgbClr val="FF0000"/>
              </a:solidFill>
            </a:endParaRPr>
          </a:p>
          <a:p>
            <a:pPr fontAlgn="base"/>
            <a:r>
              <a:rPr lang="sv-SE" sz="1500" dirty="0"/>
              <a:t> </a:t>
            </a:r>
            <a:r>
              <a:rPr lang="sv-SE" sz="1450" dirty="0"/>
              <a:t>a) medical tourism</a:t>
            </a:r>
          </a:p>
          <a:p>
            <a:pPr fontAlgn="base"/>
            <a:r>
              <a:rPr lang="sv-SE" sz="1450" dirty="0"/>
              <a:t> b) ethnographic tourism</a:t>
            </a:r>
          </a:p>
          <a:p>
            <a:pPr fontAlgn="base"/>
            <a:r>
              <a:rPr lang="sv-SE" sz="1450" dirty="0"/>
              <a:t> c) ecological tourism</a:t>
            </a:r>
          </a:p>
          <a:p>
            <a:pPr fontAlgn="base"/>
            <a:r>
              <a:rPr lang="sv-SE" sz="1450" dirty="0"/>
              <a:t> d) extreme tourism</a:t>
            </a:r>
          </a:p>
          <a:p>
            <a:pPr fontAlgn="base"/>
            <a:r>
              <a:rPr lang="sv-SE" sz="1200" dirty="0"/>
              <a:t> </a:t>
            </a:r>
            <a:endParaRPr lang="ru-RU" sz="1200" dirty="0"/>
          </a:p>
          <a:p>
            <a:pPr fontAlgn="base"/>
            <a:r>
              <a:rPr lang="en-US" sz="1500" b="1" dirty="0">
                <a:solidFill>
                  <a:srgbClr val="FF0000"/>
                </a:solidFill>
              </a:rPr>
              <a:t>6. Study in Russia</a:t>
            </a:r>
          </a:p>
          <a:p>
            <a:pPr fontAlgn="base"/>
            <a:r>
              <a:rPr lang="en-US" sz="1450" dirty="0"/>
              <a:t> a) high education in Russia</a:t>
            </a:r>
          </a:p>
          <a:p>
            <a:pPr fontAlgn="base"/>
            <a:r>
              <a:rPr lang="en-US" sz="1450" dirty="0"/>
              <a:t> b) student exchange programs</a:t>
            </a:r>
          </a:p>
          <a:p>
            <a:pPr fontAlgn="base"/>
            <a:endParaRPr lang="ru-RU" sz="1200" dirty="0"/>
          </a:p>
          <a:p>
            <a:pPr fontAlgn="base"/>
            <a:r>
              <a:rPr lang="en-US" sz="1500" b="1" dirty="0">
                <a:solidFill>
                  <a:srgbClr val="FF0000"/>
                </a:solidFill>
              </a:rPr>
              <a:t>7</a:t>
            </a:r>
            <a:r>
              <a:rPr lang="sv-SE" sz="1500" b="1" dirty="0">
                <a:solidFill>
                  <a:srgbClr val="FF0000"/>
                </a:solidFill>
              </a:rPr>
              <a:t>. Food Industry and Agriculture</a:t>
            </a:r>
            <a:endParaRPr lang="sv-SE" sz="1500" dirty="0">
              <a:solidFill>
                <a:srgbClr val="FF0000"/>
              </a:solidFill>
            </a:endParaRPr>
          </a:p>
          <a:p>
            <a:pPr fontAlgn="base"/>
            <a:r>
              <a:rPr lang="ru-RU" sz="1500" dirty="0"/>
              <a:t> </a:t>
            </a:r>
            <a:r>
              <a:rPr lang="sv-SE" sz="1450" dirty="0"/>
              <a:t>a) natural honey</a:t>
            </a:r>
          </a:p>
          <a:p>
            <a:pPr fontAlgn="base"/>
            <a:r>
              <a:rPr lang="ru-RU" sz="1600" dirty="0"/>
              <a:t> </a:t>
            </a:r>
            <a:r>
              <a:rPr lang="sv-SE" sz="1450" dirty="0"/>
              <a:t>b) sunflower oil</a:t>
            </a:r>
          </a:p>
          <a:p>
            <a:pPr fontAlgn="base"/>
            <a:r>
              <a:rPr lang="ru-RU" sz="1500" dirty="0"/>
              <a:t> </a:t>
            </a:r>
            <a:r>
              <a:rPr lang="sv-SE" sz="1450" dirty="0"/>
              <a:t>c) fish and seafood</a:t>
            </a:r>
          </a:p>
          <a:p>
            <a:pPr fontAlgn="base"/>
            <a:r>
              <a:rPr lang="sv-SE" sz="1600" dirty="0"/>
              <a:t> </a:t>
            </a:r>
            <a:r>
              <a:rPr lang="sv-SE" sz="1450" dirty="0"/>
              <a:t>d) pasta</a:t>
            </a:r>
          </a:p>
          <a:p>
            <a:pPr fontAlgn="base"/>
            <a:r>
              <a:rPr lang="sv-SE" sz="1600" dirty="0"/>
              <a:t> </a:t>
            </a:r>
            <a:r>
              <a:rPr lang="sv-SE" sz="1450" dirty="0"/>
              <a:t>e) sweets and confectionery</a:t>
            </a:r>
          </a:p>
          <a:p>
            <a:pPr fontAlgn="base"/>
            <a:r>
              <a:rPr lang="sv-SE" sz="1600" dirty="0"/>
              <a:t> </a:t>
            </a:r>
            <a:r>
              <a:rPr lang="ru-RU" sz="400" dirty="0"/>
              <a:t> </a:t>
            </a:r>
            <a:r>
              <a:rPr lang="sv-SE" sz="1450" dirty="0"/>
              <a:t>f) alcoholic beverages</a:t>
            </a:r>
            <a:endParaRPr lang="en-US" sz="1450" dirty="0"/>
          </a:p>
          <a:p>
            <a:pPr fontAlgn="base"/>
            <a:r>
              <a:rPr lang="sv-SE" sz="1500" dirty="0"/>
              <a:t> </a:t>
            </a:r>
            <a:r>
              <a:rPr lang="sv-SE" sz="1450" dirty="0"/>
              <a:t>g) soft drinks</a:t>
            </a:r>
          </a:p>
        </p:txBody>
      </p:sp>
      <p:pic>
        <p:nvPicPr>
          <p:cNvPr id="8196" name="Picture 4" descr="https://d3n32ilufxuvd1.cloudfront.net/5bd3202ae8fd656346386204/1220236/upload-b012dc70-e7f5-11e8-b1b9-bb74745c57fd.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56376" y="1759481"/>
            <a:ext cx="1031084" cy="100283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s://d3n32ilufxuvd1.cloudfront.net/5bd3202ae8fd656346386204/1220236/upload-a3c8f4e0-e7f5-11e8-aa3c-0fef58f1d9ba.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72139" y="4436477"/>
            <a:ext cx="1236365" cy="82424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s://d3n32ilufxuvd1.cloudfront.net/5bd3202ae8fd656346386204/1206656/upload-b2d92d40-dd11-11e8-b933-c95db53a5e13.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7544" y="6021288"/>
            <a:ext cx="635218" cy="397011"/>
          </a:xfrm>
          <a:prstGeom prst="rect">
            <a:avLst/>
          </a:prstGeom>
          <a:noFill/>
          <a:extLst>
            <a:ext uri="{909E8E84-426E-40DD-AFC4-6F175D3DCCD1}">
              <a14:hiddenFill xmlns:a14="http://schemas.microsoft.com/office/drawing/2010/main">
                <a:solidFill>
                  <a:srgbClr val="FFFFFF"/>
                </a:solidFill>
              </a14:hiddenFill>
            </a:ext>
          </a:extLst>
        </p:spPr>
      </p:pic>
      <p:sp>
        <p:nvSpPr>
          <p:cNvPr id="15" name="Прямоугольник 14"/>
          <p:cNvSpPr/>
          <p:nvPr/>
        </p:nvSpPr>
        <p:spPr>
          <a:xfrm>
            <a:off x="1142124" y="5949280"/>
            <a:ext cx="6157604" cy="523220"/>
          </a:xfrm>
          <a:prstGeom prst="rect">
            <a:avLst/>
          </a:prstGeom>
        </p:spPr>
        <p:txBody>
          <a:bodyPr wrap="square">
            <a:spAutoFit/>
          </a:bodyPr>
          <a:lstStyle/>
          <a:p>
            <a:pPr fontAlgn="base"/>
            <a:r>
              <a:rPr lang="en-US" sz="1400" i="1" dirty="0"/>
              <a:t>Trade Representation of the Russian Federation in the Kingdom of Sweden </a:t>
            </a:r>
            <a:endParaRPr lang="en-US" sz="1400" dirty="0"/>
          </a:p>
          <a:p>
            <a:pPr fontAlgn="base"/>
            <a:r>
              <a:rPr lang="en-US" sz="1400" i="1" dirty="0"/>
              <a:t>Ministry of Industry and Trade of the Russian Federation</a:t>
            </a:r>
            <a:endParaRPr lang="en-US" sz="1400" dirty="0"/>
          </a:p>
        </p:txBody>
      </p:sp>
      <p:pic>
        <p:nvPicPr>
          <p:cNvPr id="1028" name="Picture 4" descr="https://d3n32ilufxuvd1.cloudfront.net/5bd3202ae8fd656346386204/1313386/upload-37e6566d-7367-43de-b04c-47b6de10e3c0.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8100392" y="3055625"/>
            <a:ext cx="687319" cy="101933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https://avatars.mds.yandex.net/get-pdb/1517052/fb6fa169-5ff6-44b7-ac25-f8365c107194/s1200?webp=fals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92182" y="3537278"/>
            <a:ext cx="2292054" cy="1586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317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2" descr="https://d3n32ilufxuvd1.cloudfront.net/5bd3202ae8fd656346386204/1206656/upload-2b930ec0-dcfb-11e8-97ae-7356956d381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467544" y="1124745"/>
            <a:ext cx="8208912" cy="369332"/>
          </a:xfrm>
          <a:prstGeom prst="rect">
            <a:avLst/>
          </a:prstGeom>
        </p:spPr>
        <p:txBody>
          <a:bodyPr wrap="square">
            <a:spAutoFit/>
          </a:bodyPr>
          <a:lstStyle/>
          <a:p>
            <a:pPr algn="ctr"/>
            <a:r>
              <a:rPr lang="en-US" b="1" dirty="0">
                <a:solidFill>
                  <a:srgbClr val="0099DA"/>
                </a:solidFill>
              </a:rPr>
              <a:t>Trade Representation of the Russian Federation in the Kingdom of Sweden</a:t>
            </a:r>
            <a:endParaRPr lang="ru-RU" dirty="0">
              <a:solidFill>
                <a:srgbClr val="0099DA"/>
              </a:solidFill>
            </a:endParaRPr>
          </a:p>
        </p:txBody>
      </p:sp>
      <p:sp>
        <p:nvSpPr>
          <p:cNvPr id="7" name="Прямоугольник 6"/>
          <p:cNvSpPr/>
          <p:nvPr/>
        </p:nvSpPr>
        <p:spPr>
          <a:xfrm>
            <a:off x="539552" y="1916832"/>
            <a:ext cx="3888432" cy="338554"/>
          </a:xfrm>
          <a:prstGeom prst="rect">
            <a:avLst/>
          </a:prstGeom>
        </p:spPr>
        <p:txBody>
          <a:bodyPr wrap="square">
            <a:spAutoFit/>
          </a:bodyPr>
          <a:lstStyle/>
          <a:p>
            <a:pPr algn="just"/>
            <a:r>
              <a:rPr lang="sv-SE" sz="1600" b="1" dirty="0">
                <a:solidFill>
                  <a:srgbClr val="FF0000"/>
                </a:solidFill>
              </a:rPr>
              <a:t>Contact us:</a:t>
            </a:r>
            <a:endParaRPr lang="ru-RU" sz="1600" dirty="0">
              <a:solidFill>
                <a:srgbClr val="FF0000"/>
              </a:solidFill>
            </a:endParaRPr>
          </a:p>
        </p:txBody>
      </p:sp>
      <p:sp>
        <p:nvSpPr>
          <p:cNvPr id="9" name="Прямоугольник 8"/>
          <p:cNvSpPr/>
          <p:nvPr/>
        </p:nvSpPr>
        <p:spPr>
          <a:xfrm>
            <a:off x="1583668" y="2416490"/>
            <a:ext cx="2052228" cy="1723549"/>
          </a:xfrm>
          <a:prstGeom prst="rect">
            <a:avLst/>
          </a:prstGeom>
        </p:spPr>
        <p:txBody>
          <a:bodyPr wrap="square">
            <a:spAutoFit/>
          </a:bodyPr>
          <a:lstStyle/>
          <a:p>
            <a:pPr fontAlgn="base"/>
            <a:r>
              <a:rPr lang="sv-SE" sz="1600" u="sng" dirty="0"/>
              <a:t>From </a:t>
            </a:r>
            <a:r>
              <a:rPr lang="en-US" sz="1600" u="sng" dirty="0"/>
              <a:t>Sweden</a:t>
            </a:r>
            <a:r>
              <a:rPr lang="ru-RU" sz="1600" u="sng" dirty="0"/>
              <a:t>:</a:t>
            </a:r>
            <a:endParaRPr lang="sv-SE" sz="1600" u="sng" dirty="0"/>
          </a:p>
          <a:p>
            <a:pPr fontAlgn="base"/>
            <a:r>
              <a:rPr lang="ru-RU" sz="1600" dirty="0"/>
              <a:t>+46 8 765-97-70</a:t>
            </a:r>
            <a:endParaRPr lang="sv-SE" sz="1600" dirty="0"/>
          </a:p>
          <a:p>
            <a:pPr fontAlgn="base"/>
            <a:r>
              <a:rPr lang="sv-SE" sz="1600" dirty="0"/>
              <a:t>+46 8 765-11-80</a:t>
            </a:r>
          </a:p>
          <a:p>
            <a:pPr fontAlgn="base"/>
            <a:endParaRPr lang="ru-RU" sz="1000" u="sng" dirty="0"/>
          </a:p>
          <a:p>
            <a:pPr fontAlgn="base"/>
            <a:r>
              <a:rPr lang="sv-SE" sz="1600" u="sng" dirty="0"/>
              <a:t>From Russia</a:t>
            </a:r>
            <a:r>
              <a:rPr lang="ru-RU" sz="1600" u="sng" dirty="0"/>
              <a:t>:</a:t>
            </a:r>
            <a:endParaRPr lang="sv-SE" sz="1600" u="sng" dirty="0"/>
          </a:p>
          <a:p>
            <a:pPr fontAlgn="base"/>
            <a:r>
              <a:rPr lang="ru-RU" sz="1600" dirty="0"/>
              <a:t>+7 495 870-29-27 (</a:t>
            </a:r>
            <a:r>
              <a:rPr lang="sv-SE" sz="1600" dirty="0"/>
              <a:t>extension</a:t>
            </a:r>
            <a:r>
              <a:rPr lang="ru-RU" sz="1600" dirty="0"/>
              <a:t> № 27190)</a:t>
            </a:r>
          </a:p>
        </p:txBody>
      </p:sp>
      <p:pic>
        <p:nvPicPr>
          <p:cNvPr id="7170" name="Picture 2" descr="https://d3n32ilufxuvd1.cloudfront.net/5bd3202ae8fd656346386204/1313386/upload-7f148658-b3e1-47ee-b337-3603fcc45ee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2368839"/>
            <a:ext cx="4962525" cy="249555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d3n32ilufxuvd1.cloudfront.net/5bd3202ae8fd656346386204/1206656/upload-ee586b00-ddf8-11e8-bb4d-c17464aa0f1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751" y="2481278"/>
            <a:ext cx="666750" cy="132397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d3n32ilufxuvd1.cloudfront.net/5bd3202ae8fd656346386204/1206656/upload-f2de6850-ddf8-11e8-a2a9-6352da8f922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65" y="4216690"/>
            <a:ext cx="676275" cy="647700"/>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1583668" y="4242860"/>
            <a:ext cx="2628292" cy="646331"/>
          </a:xfrm>
          <a:prstGeom prst="rect">
            <a:avLst/>
          </a:prstGeom>
        </p:spPr>
        <p:txBody>
          <a:bodyPr wrap="square">
            <a:spAutoFit/>
          </a:bodyPr>
          <a:lstStyle/>
          <a:p>
            <a:pPr fontAlgn="base"/>
            <a:r>
              <a:rPr lang="sv-SE" sz="1600" u="sng" dirty="0">
                <a:latin typeface="+mj-lt"/>
                <a:hlinkClick r:id="rId6"/>
              </a:rPr>
              <a:t>info@rysslandshandel.se</a:t>
            </a:r>
            <a:endParaRPr lang="sv-SE" sz="1600" u="sng" dirty="0">
              <a:latin typeface="+mj-lt"/>
            </a:endParaRPr>
          </a:p>
          <a:p>
            <a:pPr fontAlgn="base"/>
            <a:endParaRPr lang="sv-SE" sz="400" dirty="0">
              <a:latin typeface="+mj-lt"/>
            </a:endParaRPr>
          </a:p>
          <a:p>
            <a:pPr fontAlgn="base"/>
            <a:r>
              <a:rPr lang="sv-SE" sz="1600" u="sng" dirty="0">
                <a:latin typeface="+mj-lt"/>
                <a:hlinkClick r:id="rId7"/>
              </a:rPr>
              <a:t>stockholm@minprom.gov.ru</a:t>
            </a:r>
            <a:endParaRPr lang="sv-SE" sz="1600" u="sng" dirty="0">
              <a:latin typeface="+mj-lt"/>
            </a:endParaRPr>
          </a:p>
        </p:txBody>
      </p:sp>
    </p:spTree>
    <p:extLst>
      <p:ext uri="{BB962C8B-B14F-4D97-AF65-F5344CB8AC3E}">
        <p14:creationId xmlns:p14="http://schemas.microsoft.com/office/powerpoint/2010/main" val="78950782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394</TotalTime>
  <Words>956</Words>
  <Application>Microsoft Office PowerPoint</Application>
  <PresentationFormat>Экран (4:3)</PresentationFormat>
  <Paragraphs>92</Paragraphs>
  <Slides>9</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9</vt:i4>
      </vt:variant>
    </vt:vector>
  </HeadingPairs>
  <TitlesOfParts>
    <vt:vector size="12" baseType="lpstr">
      <vt:lpstr>Arial</vt:lpstr>
      <vt:lpstr>Calibri</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S</dc:creator>
  <cp:lastModifiedBy>Торговое представительство России в Финляндии</cp:lastModifiedBy>
  <cp:revision>44</cp:revision>
  <cp:lastPrinted>2020-01-24T08:53:57Z</cp:lastPrinted>
  <dcterms:created xsi:type="dcterms:W3CDTF">2019-02-12T13:33:47Z</dcterms:created>
  <dcterms:modified xsi:type="dcterms:W3CDTF">2021-10-28T13:46:43Z</dcterms:modified>
</cp:coreProperties>
</file>